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BD is often messy, contaminated with noise, needs cleanup and selection</a:t>
            </a:r>
          </a:p>
          <a:p>
            <a:pPr/>
            <a:r>
              <a:t>Might require multiple domain knowledge (e.g. medical + engineering + social etc.)</a:t>
            </a:r>
          </a:p>
          <a:p>
            <a:pPr/>
            <a:r>
              <a:t>The interesting information needs to be mined out, not obvious</a:t>
            </a:r>
          </a:p>
          <a:p>
            <a:pPr/>
            <a:r>
              <a:t>But some tools are common with classical statistical analysis!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numbers are calculated by Python functions, no need for coding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 examples from everyday life:</a:t>
            </a:r>
          </a:p>
          <a:p>
            <a:pPr/>
            <a:r>
              <a:t>proportion of female vs. male students, faculty, doctors, politicians, as compared to demographics</a:t>
            </a:r>
          </a:p>
          <a:p>
            <a:pPr/>
            <a:r>
              <a:t>other human distributions: age groups, education, etc.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Remind the audience about experimenting with the notebooks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some Big Data concepts like distributed storage and processing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 the audience about looking only at the numbers</a:t>
            </a:r>
          </a:p>
          <a:p>
            <a:pPr/>
            <a:r>
              <a:t>Statistics don’t tell everything about the data</a:t>
            </a:r>
          </a:p>
          <a:p>
            <a:pPr/>
            <a:r>
              <a:t>In some cases they can be misleading without understanding their origin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previous descriptive statistics are common for all four datasets!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dataset has the same parameters to high accuracy</a:t>
            </a:r>
          </a:p>
          <a:p>
            <a:pPr/>
            <a:r>
              <a:t>We MUST try to visualize the data before jumping to conclusions!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8256726" y="6404294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scriptive statistic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Descriptive statistics…</a:t>
            </a:r>
          </a:p>
        </p:txBody>
      </p:sp>
      <p:sp>
        <p:nvSpPr>
          <p:cNvPr id="162" name="We have found these parameters for our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We have found these parameters for our data:</a:t>
            </a:r>
          </a:p>
        </p:txBody>
      </p:sp>
      <p:graphicFrame>
        <p:nvGraphicFramePr>
          <p:cNvPr id="163" name="Table"/>
          <p:cNvGraphicFramePr/>
          <p:nvPr/>
        </p:nvGraphicFramePr>
        <p:xfrm>
          <a:off x="2274785" y="2417148"/>
          <a:ext cx="8350682" cy="382365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64" name="source: https://en.wikipedia.org/wiki/Anscombe's_quartet"/>
          <p:cNvSpPr txBox="1"/>
          <p:nvPr/>
        </p:nvSpPr>
        <p:spPr>
          <a:xfrm>
            <a:off x="493303" y="6178090"/>
            <a:ext cx="55472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source: https://en.wikipedia.org/wiki/Anscombe's_quartet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ur very different datasets - which one did we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1960"/>
            </a:lvl1pPr>
          </a:lstStyle>
          <a:p>
            <a:pPr/>
            <a:r>
              <a:t>Four very different datasets - which one did we use?</a:t>
            </a:r>
          </a:p>
        </p:txBody>
      </p:sp>
      <p:pic>
        <p:nvPicPr>
          <p:cNvPr id="16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15" t="0" r="151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The scatter? The curve? The outlier? The single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scatter? The curve? The outlier? The singlet?</a:t>
            </a:r>
          </a:p>
        </p:txBody>
      </p:sp>
      <p:sp>
        <p:nvSpPr>
          <p:cNvPr id="171" name="https://commons.wikimedia.org/w/index.php?curid=9838454"/>
          <p:cNvSpPr txBox="1"/>
          <p:nvPr/>
        </p:nvSpPr>
        <p:spPr>
          <a:xfrm>
            <a:off x="2383783" y="5584349"/>
            <a:ext cx="58558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https://commons.wikimedia.org/w/index.php?curid=9838454</a:t>
            </a:r>
          </a:p>
        </p:txBody>
      </p:sp>
      <p:sp>
        <p:nvSpPr>
          <p:cNvPr id="172" name="Anscombe, Francis J. (1973) Graphs in statistical analysis. American Statistician, 27, 17–21."/>
          <p:cNvSpPr txBox="1"/>
          <p:nvPr/>
        </p:nvSpPr>
        <p:spPr>
          <a:xfrm>
            <a:off x="968619" y="5827895"/>
            <a:ext cx="79795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520">
                <a:solidFill>
                  <a:srgbClr val="5459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Anscombe, Francis J. (1973) Graphs in statistical analysis. American Statistician, 27, 17–21.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reful with descriptive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Careful with descriptive statistics</a:t>
            </a:r>
          </a:p>
        </p:txBody>
      </p:sp>
      <p:sp>
        <p:nvSpPr>
          <p:cNvPr id="177" name="The accuracy of parameters for each data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The accuracy of parameters for each data:</a:t>
            </a:r>
          </a:p>
        </p:txBody>
      </p:sp>
      <p:graphicFrame>
        <p:nvGraphicFramePr>
          <p:cNvPr id="178" name="Table"/>
          <p:cNvGraphicFramePr/>
          <p:nvPr/>
        </p:nvGraphicFramePr>
        <p:xfrm>
          <a:off x="403009" y="2255021"/>
          <a:ext cx="8350682" cy="382365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79327"/>
                <a:gridCol w="1815101"/>
                <a:gridCol w="3743553"/>
              </a:tblGrid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Property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Accuracy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exact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7.50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variance of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4.125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plus/minus 0.003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Correlation between x and 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0.816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3 decimal places</a:t>
                      </a:r>
                    </a:p>
                  </a:txBody>
                  <a:tcPr marL="0" marR="0" marT="0" marB="0" anchor="t" anchorCtr="0" horzOverflow="overflow"/>
                </a:tc>
              </a:tr>
              <a:tr h="53358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Linear regression line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y = 3.00 + 0.500x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to 2 and 3 decimal places, respectively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ome more pitfa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more pitfalls</a:t>
            </a:r>
          </a:p>
        </p:txBody>
      </p:sp>
      <p:sp>
        <p:nvSpPr>
          <p:cNvPr id="18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First steps with BD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ecture 3: Big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3: Big Data analysis</a:t>
            </a:r>
          </a:p>
        </p:txBody>
      </p:sp>
      <p:sp>
        <p:nvSpPr>
          <p:cNvPr id="137" name="Statistical found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Statistical foundations</a:t>
            </a:r>
          </a:p>
          <a:p>
            <a:pPr/>
            <a:r>
              <a:t>Descriptive statistics</a:t>
            </a:r>
          </a:p>
          <a:p>
            <a:pPr/>
            <a:r>
              <a:t>Pitfalls of descriptive statistics</a:t>
            </a:r>
          </a:p>
          <a:p>
            <a:pPr/>
            <a:r>
              <a:t>Hypothesis testing for detection</a:t>
            </a:r>
          </a:p>
          <a:p>
            <a:pPr/>
            <a:r>
              <a:t>Regression for prediction</a:t>
            </a:r>
          </a:p>
          <a:p>
            <a:pPr/>
            <a:r>
              <a:t>Statistic for BD </a:t>
            </a:r>
          </a:p>
          <a:p>
            <a:pPr/>
            <a:r>
              <a:t>From statistics to 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undations of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Statistics</a:t>
            </a:r>
          </a:p>
        </p:txBody>
      </p:sp>
      <p:sp>
        <p:nvSpPr>
          <p:cNvPr id="140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helps us understand it</a:t>
            </a:r>
          </a:p>
          <a:p>
            <a:pPr/>
            <a:r>
              <a:t>Correct selection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undations of BD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Foundations of </a:t>
            </a:r>
            <a:r>
              <a:rPr b="1"/>
              <a:t>BD</a:t>
            </a:r>
            <a:r>
              <a:t> Statistics</a:t>
            </a:r>
          </a:p>
        </p:txBody>
      </p:sp>
      <p:sp>
        <p:nvSpPr>
          <p:cNvPr id="143" name="Data is a representative sampl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a representative sample</a:t>
            </a:r>
          </a:p>
          <a:p>
            <a:pPr/>
            <a:r>
              <a:t>Parameters calculated from the data helps us understand it</a:t>
            </a:r>
          </a:p>
          <a:p>
            <a:pPr/>
            <a:r>
              <a:t>Correct selection maximizes the probability of correct decision</a:t>
            </a:r>
          </a:p>
        </p:txBody>
      </p:sp>
      <p:sp>
        <p:nvSpPr>
          <p:cNvPr id="144" name="Big Data contains some representative samples…"/>
          <p:cNvSpPr txBox="1"/>
          <p:nvPr/>
        </p:nvSpPr>
        <p:spPr>
          <a:xfrm>
            <a:off x="4724400" y="1600200"/>
            <a:ext cx="4038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Big Data </a:t>
            </a:r>
            <a:r>
              <a:rPr b="1"/>
              <a:t>contains</a:t>
            </a:r>
            <a:r>
              <a:t> some representative samples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Information extracted</a:t>
            </a:r>
            <a:r>
              <a:t> from the data helps us understand it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b="1"/>
              <a:t>Discovery of crucial parameters</a:t>
            </a:r>
            <a:r>
              <a:t> maximizes the probability of correct 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